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9933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9933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9933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94969" y="573989"/>
            <a:ext cx="7754061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99330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1664335"/>
            <a:ext cx="8986520" cy="3951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Relationship Id="rId6" Type="http://schemas.openxmlformats.org/officeDocument/2006/relationships/image" Target="../media/image22.jpg"/><Relationship Id="rId7" Type="http://schemas.openxmlformats.org/officeDocument/2006/relationships/image" Target="../media/image23.png"/><Relationship Id="rId8" Type="http://schemas.openxmlformats.org/officeDocument/2006/relationships/image" Target="../media/image24.jpg"/><Relationship Id="rId9" Type="http://schemas.openxmlformats.org/officeDocument/2006/relationships/image" Target="../media/image25.jpg"/><Relationship Id="rId10" Type="http://schemas.openxmlformats.org/officeDocument/2006/relationships/image" Target="../media/image26.jpg"/><Relationship Id="rId11" Type="http://schemas.openxmlformats.org/officeDocument/2006/relationships/image" Target="../media/image27.jpg"/><Relationship Id="rId12" Type="http://schemas.openxmlformats.org/officeDocument/2006/relationships/image" Target="../media/image28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17184" y="256413"/>
            <a:ext cx="2955925" cy="16719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</a:t>
            </a:r>
            <a:r>
              <a:rPr dirty="0" spc="-80">
                <a:solidFill>
                  <a:srgbClr val="0000CC"/>
                </a:solidFill>
              </a:rPr>
              <a:t> </a:t>
            </a:r>
            <a:r>
              <a:rPr dirty="0">
                <a:solidFill>
                  <a:srgbClr val="3333CC"/>
                </a:solidFill>
              </a:rPr>
              <a:t>ве</a:t>
            </a:r>
            <a:r>
              <a:rPr dirty="0">
                <a:solidFill>
                  <a:srgbClr val="CC3300"/>
                </a:solidFill>
              </a:rPr>
              <a:t>зе 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</a:t>
            </a:r>
            <a:r>
              <a:rPr dirty="0" spc="-30">
                <a:solidFill>
                  <a:srgbClr val="FF6600"/>
                </a:solidFill>
              </a:rPr>
              <a:t> </a:t>
            </a:r>
            <a:r>
              <a:rPr dirty="0"/>
              <a:t>и</a:t>
            </a:r>
          </a:p>
          <a:p>
            <a:pPr algn="ctr">
              <a:lnSpc>
                <a:spcPct val="100000"/>
              </a:lnSpc>
            </a:pPr>
            <a:r>
              <a:rPr dirty="0">
                <a:solidFill>
                  <a:srgbClr val="CC0000"/>
                </a:solidFill>
              </a:rPr>
              <a:t>зу</a:t>
            </a:r>
            <a:r>
              <a:rPr dirty="0">
                <a:solidFill>
                  <a:srgbClr val="6600CC"/>
                </a:solidFill>
              </a:rPr>
              <a:t>бн</a:t>
            </a:r>
            <a:r>
              <a:rPr dirty="0"/>
              <a:t>их</a:t>
            </a:r>
            <a:r>
              <a:rPr dirty="0" spc="-60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0828"/>
            <a:ext cx="5085715" cy="651255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Основу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рестауративне</a:t>
            </a:r>
            <a:endParaRPr sz="2800">
              <a:latin typeface="Times New Roman"/>
              <a:cs typeface="Times New Roman"/>
            </a:endParaRPr>
          </a:p>
          <a:p>
            <a:pPr algn="just" marL="355600" marR="330835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стоматологије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поставио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је  Bounocore 1955 г.</a:t>
            </a:r>
            <a:r>
              <a:rPr dirty="0" sz="28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употребом</a:t>
            </a:r>
            <a:endParaRPr sz="2800">
              <a:latin typeface="Times New Roman"/>
              <a:cs typeface="Times New Roman"/>
            </a:endParaRPr>
          </a:p>
          <a:p>
            <a:pPr marL="355600" marR="27305">
              <a:lnSpc>
                <a:spcPct val="100000"/>
              </a:lnSpc>
            </a:pP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киселине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за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нагризање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глеђног  руба у циљу</a:t>
            </a:r>
            <a:r>
              <a:rPr dirty="0" sz="2800" spc="-3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стварања</a:t>
            </a:r>
            <a:endParaRPr sz="2800">
              <a:latin typeface="Times New Roman"/>
              <a:cs typeface="Times New Roman"/>
            </a:endParaRPr>
          </a:p>
          <a:p>
            <a:pPr algn="just" marL="355600" marR="297180">
              <a:lnSpc>
                <a:spcPct val="100000"/>
              </a:lnSpc>
              <a:spcBef>
                <a:spcPts val="5"/>
              </a:spcBef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микромеханичке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везе између  </a:t>
            </a: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композита и глеђи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што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није  било довољно да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елиминише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микроцурење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Да би се побољшао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квалитет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рубног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затварања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неопходно је  остварити адхезивну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везу  између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дентина </a:t>
            </a: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и композита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увођењем дентин</a:t>
            </a:r>
            <a:r>
              <a:rPr dirty="0" sz="28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атхезивних</a:t>
            </a:r>
            <a:endParaRPr sz="2800">
              <a:latin typeface="Times New Roman"/>
              <a:cs typeface="Times New Roman"/>
            </a:endParaRPr>
          </a:p>
          <a:p>
            <a:pPr algn="just" marL="355600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система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43626" y="2214626"/>
            <a:ext cx="3500373" cy="1843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143625" y="4214876"/>
            <a:ext cx="3000374" cy="26431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5045" y="590803"/>
            <a:ext cx="775335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 </a:t>
            </a:r>
            <a:r>
              <a:rPr dirty="0">
                <a:solidFill>
                  <a:srgbClr val="3333CC"/>
                </a:solidFill>
              </a:rPr>
              <a:t>ве</a:t>
            </a:r>
            <a:r>
              <a:rPr dirty="0">
                <a:solidFill>
                  <a:srgbClr val="CC3300"/>
                </a:solidFill>
              </a:rPr>
              <a:t>зе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 </a:t>
            </a:r>
            <a:r>
              <a:rPr dirty="0"/>
              <a:t>и </a:t>
            </a:r>
            <a:r>
              <a:rPr dirty="0">
                <a:solidFill>
                  <a:srgbClr val="CC0000"/>
                </a:solidFill>
              </a:rPr>
              <a:t>зу</a:t>
            </a:r>
            <a:r>
              <a:rPr dirty="0">
                <a:solidFill>
                  <a:srgbClr val="6600CC"/>
                </a:solidFill>
              </a:rPr>
              <a:t>бн</a:t>
            </a:r>
            <a:r>
              <a:rPr dirty="0"/>
              <a:t>их</a:t>
            </a:r>
            <a:r>
              <a:rPr dirty="0" spc="-10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592656"/>
            <a:ext cx="4554855" cy="4805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На степен контракције</a:t>
            </a:r>
            <a:r>
              <a:rPr dirty="0" sz="28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8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дистрибуцију напона</a:t>
            </a:r>
            <a:r>
              <a:rPr dirty="0" sz="28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утичу  </a:t>
            </a:r>
            <a:r>
              <a:rPr dirty="0" sz="2800" spc="-10">
                <a:solidFill>
                  <a:srgbClr val="C00000"/>
                </a:solidFill>
                <a:latin typeface="Times New Roman"/>
                <a:cs typeface="Times New Roman"/>
              </a:rPr>
              <a:t>величина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облик</a:t>
            </a:r>
            <a:r>
              <a:rPr dirty="0" sz="280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кавитета</a:t>
            </a:r>
            <a:endParaRPr sz="2800">
              <a:latin typeface="Times New Roman"/>
              <a:cs typeface="Times New Roman"/>
            </a:endParaRPr>
          </a:p>
          <a:p>
            <a:pPr marL="355600" marR="35306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Клиничке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манифестације 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микроцурења су  </a:t>
            </a:r>
            <a:r>
              <a:rPr dirty="0" sz="2800" spc="-10" b="1">
                <a:solidFill>
                  <a:srgbClr val="3333FF"/>
                </a:solidFill>
                <a:latin typeface="Times New Roman"/>
                <a:cs typeface="Times New Roman"/>
              </a:rPr>
              <a:t>постоперативна</a:t>
            </a:r>
            <a:endParaRPr sz="2800">
              <a:latin typeface="Times New Roman"/>
              <a:cs typeface="Times New Roman"/>
            </a:endParaRPr>
          </a:p>
          <a:p>
            <a:pPr marL="355600" marR="125730">
              <a:lnSpc>
                <a:spcPct val="100000"/>
              </a:lnSpc>
            </a:pPr>
            <a:r>
              <a:rPr dirty="0" sz="2800" spc="-5" b="1">
                <a:solidFill>
                  <a:srgbClr val="3333FF"/>
                </a:solidFill>
                <a:latin typeface="Times New Roman"/>
                <a:cs typeface="Times New Roman"/>
              </a:rPr>
              <a:t>осетљивост, </a:t>
            </a:r>
            <a:r>
              <a:rPr dirty="0" sz="2800" spc="-10" b="1">
                <a:solidFill>
                  <a:srgbClr val="3333FF"/>
                </a:solidFill>
                <a:latin typeface="Times New Roman"/>
                <a:cs typeface="Times New Roman"/>
              </a:rPr>
              <a:t>ивично  </a:t>
            </a:r>
            <a:r>
              <a:rPr dirty="0" sz="2800" spc="-5" b="1">
                <a:solidFill>
                  <a:srgbClr val="3333FF"/>
                </a:solidFill>
                <a:latin typeface="Times New Roman"/>
                <a:cs typeface="Times New Roman"/>
              </a:rPr>
              <a:t>пребојавање,</a:t>
            </a:r>
            <a:r>
              <a:rPr dirty="0" sz="2800" spc="-6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3333FF"/>
                </a:solidFill>
                <a:latin typeface="Times New Roman"/>
                <a:cs typeface="Times New Roman"/>
              </a:rPr>
              <a:t>секундарни  каријес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, иреверзибилне  промене пулпе,</a:t>
            </a:r>
            <a:r>
              <a:rPr dirty="0" sz="28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оболење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апексног</a:t>
            </a:r>
            <a:r>
              <a:rPr dirty="0" sz="28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пародонта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00625" y="2714625"/>
            <a:ext cx="4143374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90134" y="792226"/>
            <a:ext cx="3365500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1905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Кв</a:t>
            </a:r>
            <a:r>
              <a:rPr dirty="0" sz="3600" spc="-5" b="1">
                <a:solidFill>
                  <a:srgbClr val="0000FF"/>
                </a:solidFill>
                <a:latin typeface="Times New Roman"/>
                <a:cs typeface="Times New Roman"/>
              </a:rPr>
              <a:t>ал</a:t>
            </a:r>
            <a:r>
              <a:rPr dirty="0" sz="3600" spc="-5" b="1">
                <a:solidFill>
                  <a:srgbClr val="FF3300"/>
                </a:solidFill>
                <a:latin typeface="Times New Roman"/>
                <a:cs typeface="Times New Roman"/>
              </a:rPr>
              <a:t>ит</a:t>
            </a:r>
            <a:r>
              <a:rPr dirty="0" sz="3600" spc="-5" b="1">
                <a:solidFill>
                  <a:srgbClr val="0000CC"/>
                </a:solidFill>
                <a:latin typeface="Times New Roman"/>
                <a:cs typeface="Times New Roman"/>
              </a:rPr>
              <a:t>ет </a:t>
            </a: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ве</a:t>
            </a:r>
            <a:r>
              <a:rPr dirty="0" sz="3600" b="1">
                <a:solidFill>
                  <a:srgbClr val="CC3300"/>
                </a:solidFill>
                <a:latin typeface="Times New Roman"/>
                <a:cs typeface="Times New Roman"/>
              </a:rPr>
              <a:t>зе  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3600" spc="-5" b="1">
                <a:solidFill>
                  <a:srgbClr val="660066"/>
                </a:solidFill>
                <a:latin typeface="Times New Roman"/>
                <a:cs typeface="Times New Roman"/>
              </a:rPr>
              <a:t>с</a:t>
            </a:r>
            <a:r>
              <a:rPr dirty="0" sz="3600" spc="-5" b="1">
                <a:solidFill>
                  <a:srgbClr val="A40020"/>
                </a:solidFill>
                <a:latin typeface="Times New Roman"/>
                <a:cs typeface="Times New Roman"/>
              </a:rPr>
              <a:t>пу</a:t>
            </a:r>
            <a:r>
              <a:rPr dirty="0" sz="3600" spc="-5" b="1">
                <a:solidFill>
                  <a:srgbClr val="FF6600"/>
                </a:solidFill>
                <a:latin typeface="Times New Roman"/>
                <a:cs typeface="Times New Roman"/>
              </a:rPr>
              <a:t>на 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</a:t>
            </a:r>
            <a:r>
              <a:rPr dirty="0" sz="3600" spc="-75" b="1">
                <a:solidFill>
                  <a:srgbClr val="993300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CC0000"/>
                </a:solidFill>
                <a:latin typeface="Times New Roman"/>
                <a:cs typeface="Times New Roman"/>
              </a:rPr>
              <a:t>зу</a:t>
            </a:r>
            <a:r>
              <a:rPr dirty="0" sz="3600" b="1">
                <a:solidFill>
                  <a:srgbClr val="6600CC"/>
                </a:solidFill>
                <a:latin typeface="Times New Roman"/>
                <a:cs typeface="Times New Roman"/>
              </a:rPr>
              <a:t>бн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их  </a:t>
            </a:r>
            <a:r>
              <a:rPr dirty="0" sz="3600" spc="-5" b="1">
                <a:solidFill>
                  <a:srgbClr val="663300"/>
                </a:solidFill>
                <a:latin typeface="Times New Roman"/>
                <a:cs typeface="Times New Roman"/>
              </a:rPr>
              <a:t>тк</a:t>
            </a: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ив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а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0828"/>
            <a:ext cx="4039235" cy="6085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Хемијска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иритација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има  негативан </a:t>
            </a:r>
            <a:r>
              <a:rPr dirty="0" sz="2800">
                <a:solidFill>
                  <a:srgbClr val="3333FF"/>
                </a:solidFill>
                <a:latin typeface="Times New Roman"/>
                <a:cs typeface="Times New Roman"/>
              </a:rPr>
              <a:t>утицај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на 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пулпу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али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није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главни 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фактор иритације</a:t>
            </a:r>
            <a:r>
              <a:rPr dirty="0" sz="2800" spc="-5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пулпе</a:t>
            </a:r>
            <a:endParaRPr sz="2800">
              <a:latin typeface="Times New Roman"/>
              <a:cs typeface="Times New Roman"/>
            </a:endParaRPr>
          </a:p>
          <a:p>
            <a:pPr marL="355600" marR="6985" indent="-342900">
              <a:lnSpc>
                <a:spcPct val="100000"/>
              </a:lnSpc>
              <a:spcBef>
                <a:spcPts val="6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>
                <a:solidFill>
                  <a:srgbClr val="C00000"/>
                </a:solidFill>
                <a:latin typeface="Times New Roman"/>
                <a:cs typeface="Times New Roman"/>
              </a:rPr>
              <a:t>Неадекватна  препарација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,</a:t>
            </a:r>
            <a:r>
              <a:rPr dirty="0" sz="28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C00000"/>
                </a:solidFill>
                <a:latin typeface="Times New Roman"/>
                <a:cs typeface="Times New Roman"/>
              </a:rPr>
              <a:t>одвајање  </a:t>
            </a:r>
            <a:r>
              <a:rPr dirty="0" sz="2800" spc="-10" b="1">
                <a:solidFill>
                  <a:srgbClr val="C00000"/>
                </a:solidFill>
                <a:latin typeface="Times New Roman"/>
                <a:cs typeface="Times New Roman"/>
              </a:rPr>
              <a:t>испуна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од дентинског  зида и </a:t>
            </a:r>
            <a:r>
              <a:rPr dirty="0" sz="2800" spc="-5" b="1">
                <a:solidFill>
                  <a:srgbClr val="C00000"/>
                </a:solidFill>
                <a:latin typeface="Times New Roman"/>
                <a:cs typeface="Times New Roman"/>
              </a:rPr>
              <a:t>продор  </a:t>
            </a:r>
            <a:r>
              <a:rPr dirty="0" sz="2800" spc="-10" b="1">
                <a:solidFill>
                  <a:srgbClr val="C00000"/>
                </a:solidFill>
                <a:latin typeface="Times New Roman"/>
                <a:cs typeface="Times New Roman"/>
              </a:rPr>
              <a:t>бактерија</a:t>
            </a:r>
            <a:r>
              <a:rPr dirty="0" sz="2800" spc="1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дуж</a:t>
            </a:r>
            <a:endParaRPr sz="2800">
              <a:latin typeface="Times New Roman"/>
              <a:cs typeface="Times New Roman"/>
            </a:endParaRPr>
          </a:p>
          <a:p>
            <a:pPr marL="355600" marR="444500">
              <a:lnSpc>
                <a:spcPct val="100000"/>
              </a:lnSpc>
              <a:spcBef>
                <a:spcPts val="5"/>
              </a:spcBef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пукотине основни су  иритирајући</a:t>
            </a:r>
            <a:r>
              <a:rPr dirty="0" sz="28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фактори  који доводе до 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патолошких промена  ткива пулпе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429125" y="3143250"/>
            <a:ext cx="4714874" cy="3143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86605" y="923925"/>
            <a:ext cx="4900295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080770" marR="5080" indent="-1068705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 </a:t>
            </a:r>
            <a:r>
              <a:rPr dirty="0">
                <a:solidFill>
                  <a:srgbClr val="3333CC"/>
                </a:solidFill>
              </a:rPr>
              <a:t>ве</a:t>
            </a:r>
            <a:r>
              <a:rPr dirty="0">
                <a:solidFill>
                  <a:srgbClr val="CC3300"/>
                </a:solidFill>
              </a:rPr>
              <a:t>зе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 </a:t>
            </a:r>
            <a:r>
              <a:rPr dirty="0"/>
              <a:t>и  </a:t>
            </a:r>
            <a:r>
              <a:rPr dirty="0">
                <a:solidFill>
                  <a:srgbClr val="CC0000"/>
                </a:solidFill>
              </a:rPr>
              <a:t>зу</a:t>
            </a:r>
            <a:r>
              <a:rPr dirty="0">
                <a:solidFill>
                  <a:srgbClr val="6600CC"/>
                </a:solidFill>
              </a:rPr>
              <a:t>бн</a:t>
            </a:r>
            <a:r>
              <a:rPr dirty="0"/>
              <a:t>их</a:t>
            </a:r>
            <a:r>
              <a:rPr dirty="0" spc="-20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235455"/>
            <a:ext cx="3581400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На јачину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везе</a:t>
            </a:r>
            <a:r>
              <a:rPr dirty="0" sz="28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одмах  делује</a:t>
            </a:r>
            <a:r>
              <a:rPr dirty="0" sz="28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контракција</a:t>
            </a:r>
            <a:endParaRPr sz="2800">
              <a:latin typeface="Times New Roman"/>
              <a:cs typeface="Times New Roman"/>
            </a:endParaRPr>
          </a:p>
          <a:p>
            <a:pPr marL="355600" marR="765175">
              <a:lnSpc>
                <a:spcPct val="100000"/>
              </a:lnSpc>
            </a:pP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композита </a:t>
            </a:r>
            <a:r>
              <a:rPr dirty="0" sz="2800" spc="-10">
                <a:solidFill>
                  <a:srgbClr val="C00000"/>
                </a:solidFill>
                <a:latin typeface="Times New Roman"/>
                <a:cs typeface="Times New Roman"/>
              </a:rPr>
              <a:t>при  полимеризацији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3028010"/>
            <a:ext cx="4116070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5600" algn="l"/>
              </a:tabLst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Касније делују</a:t>
            </a:r>
            <a:r>
              <a:rPr dirty="0" sz="28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C00000"/>
                </a:solidFill>
                <a:latin typeface="Times New Roman"/>
                <a:cs typeface="Times New Roman"/>
              </a:rPr>
              <a:t>термичке  промене и оптерећења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у  условима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оралне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средине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57751" y="4072001"/>
            <a:ext cx="4786248" cy="2785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61913" y="105537"/>
            <a:ext cx="2752090" cy="1977389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-3175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FF0000"/>
                </a:solidFill>
              </a:rPr>
              <a:t>АТХЕЗИЈА  </a:t>
            </a:r>
            <a:r>
              <a:rPr dirty="0" sz="3200" spc="-5">
                <a:solidFill>
                  <a:srgbClr val="FF0000"/>
                </a:solidFill>
              </a:rPr>
              <a:t>КОМ</a:t>
            </a:r>
            <a:r>
              <a:rPr dirty="0" sz="3200" spc="5">
                <a:solidFill>
                  <a:srgbClr val="FF0000"/>
                </a:solidFill>
              </a:rPr>
              <a:t>П</a:t>
            </a:r>
            <a:r>
              <a:rPr dirty="0" sz="3200">
                <a:solidFill>
                  <a:srgbClr val="FF0000"/>
                </a:solidFill>
              </a:rPr>
              <a:t>ОЗИТА  </a:t>
            </a:r>
            <a:r>
              <a:rPr dirty="0" sz="3200">
                <a:solidFill>
                  <a:srgbClr val="FF0000"/>
                </a:solidFill>
              </a:rPr>
              <a:t>НА БОЧНИМ  ЗУБИМА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6005830" cy="6537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1811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Да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би 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остварила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боља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веза нарочито за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дентин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избегавати пресушивање </a:t>
            </a:r>
            <a:r>
              <a:rPr dirty="0" sz="2400" spc="5">
                <a:solidFill>
                  <a:srgbClr val="6F2F9F"/>
                </a:solidFill>
                <a:latin typeface="Times New Roman"/>
                <a:cs typeface="Times New Roman"/>
              </a:rPr>
              <a:t>зуба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пре 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апликације атхезива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јер долази до</a:t>
            </a:r>
            <a:r>
              <a:rPr dirty="0" sz="2400" spc="-1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колапса  колагених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влакана</a:t>
            </a:r>
            <a:endParaRPr sz="2400">
              <a:latin typeface="Times New Roman"/>
              <a:cs typeface="Times New Roman"/>
            </a:endParaRPr>
          </a:p>
          <a:p>
            <a:pPr marL="355600" marR="62992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Да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би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растварач испарио из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атхезива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неопходно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пустером распршити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ваздухом 10 – 15 сек.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раздаљини</a:t>
            </a:r>
            <a:r>
              <a:rPr dirty="0" sz="2400" spc="-1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неколико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сантиметара</a:t>
            </a:r>
            <a:endParaRPr sz="2400">
              <a:latin typeface="Times New Roman"/>
              <a:cs typeface="Times New Roman"/>
            </a:endParaRPr>
          </a:p>
          <a:p>
            <a:pPr marL="355600" marR="492759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Потребна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је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комплетна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полимеризација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како атхезива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тако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композита</a:t>
            </a:r>
            <a:endParaRPr sz="2400">
              <a:latin typeface="Times New Roman"/>
              <a:cs typeface="Times New Roman"/>
            </a:endParaRPr>
          </a:p>
          <a:p>
            <a:pPr marL="355600" marR="483234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  <a:tab pos="4249420" algn="l"/>
              </a:tabLst>
            </a:pP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Лампа треба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да буде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што ближе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испуну 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полимеризација</a:t>
            </a:r>
            <a:r>
              <a:rPr dirty="0" sz="2400" spc="1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се</a:t>
            </a:r>
            <a:r>
              <a:rPr dirty="0" sz="2400" spc="1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започиње	слабијим  интензитетом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светла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па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постепено  појачава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Потребно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полимеризовати из више 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углова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подминирана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места, матрица,</a:t>
            </a:r>
            <a:r>
              <a:rPr dirty="0" sz="2400" spc="-1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кочић  заклањају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светло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429500" y="2714622"/>
            <a:ext cx="1714499" cy="41433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786373" y="2071751"/>
            <a:ext cx="2143125" cy="2071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72125" y="4286186"/>
            <a:ext cx="1857375" cy="15002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5045" y="162305"/>
            <a:ext cx="775335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 </a:t>
            </a:r>
            <a:r>
              <a:rPr dirty="0">
                <a:solidFill>
                  <a:srgbClr val="3333CC"/>
                </a:solidFill>
              </a:rPr>
              <a:t>ве</a:t>
            </a:r>
            <a:r>
              <a:rPr dirty="0">
                <a:solidFill>
                  <a:srgbClr val="CC3300"/>
                </a:solidFill>
              </a:rPr>
              <a:t>зе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 </a:t>
            </a:r>
            <a:r>
              <a:rPr dirty="0"/>
              <a:t>и </a:t>
            </a:r>
            <a:r>
              <a:rPr dirty="0">
                <a:solidFill>
                  <a:srgbClr val="CC0000"/>
                </a:solidFill>
              </a:rPr>
              <a:t>зу</a:t>
            </a:r>
            <a:r>
              <a:rPr dirty="0">
                <a:solidFill>
                  <a:srgbClr val="6600CC"/>
                </a:solidFill>
              </a:rPr>
              <a:t>бн</a:t>
            </a:r>
            <a:r>
              <a:rPr dirty="0"/>
              <a:t>их</a:t>
            </a:r>
            <a:r>
              <a:rPr dirty="0" spc="-10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/>
          <p:nvPr/>
        </p:nvSpPr>
        <p:spPr>
          <a:xfrm>
            <a:off x="5143500" y="860933"/>
            <a:ext cx="2071751" cy="1496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857250"/>
            <a:ext cx="2460625" cy="13572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3251" y="785748"/>
            <a:ext cx="2438400" cy="14287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2286000"/>
            <a:ext cx="2500376" cy="14842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500376" y="2286000"/>
            <a:ext cx="2571750" cy="14620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215001" y="2357373"/>
            <a:ext cx="3928998" cy="450062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0" y="3786251"/>
            <a:ext cx="2500375" cy="15001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571750" y="3786123"/>
            <a:ext cx="2571750" cy="15716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286625" y="857250"/>
            <a:ext cx="1857373" cy="149377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5357876"/>
            <a:ext cx="2500376" cy="150012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643251" y="5429250"/>
            <a:ext cx="2500249" cy="142874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 </a:t>
            </a:r>
            <a:r>
              <a:rPr dirty="0" spc="-5">
                <a:solidFill>
                  <a:srgbClr val="3333CC"/>
                </a:solidFill>
              </a:rPr>
              <a:t>ве</a:t>
            </a:r>
            <a:r>
              <a:rPr dirty="0" spc="-5">
                <a:solidFill>
                  <a:srgbClr val="CC3300"/>
                </a:solidFill>
              </a:rPr>
              <a:t>зе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 </a:t>
            </a:r>
            <a:r>
              <a:rPr dirty="0"/>
              <a:t>и </a:t>
            </a:r>
            <a:r>
              <a:rPr dirty="0" spc="-5">
                <a:solidFill>
                  <a:srgbClr val="CC0000"/>
                </a:solidFill>
              </a:rPr>
              <a:t>зу</a:t>
            </a:r>
            <a:r>
              <a:rPr dirty="0" spc="-5">
                <a:solidFill>
                  <a:srgbClr val="6600CC"/>
                </a:solidFill>
              </a:rPr>
              <a:t>бн</a:t>
            </a:r>
            <a:r>
              <a:rPr dirty="0" spc="-5"/>
              <a:t>их</a:t>
            </a:r>
            <a:r>
              <a:rPr dirty="0" spc="20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664335"/>
            <a:ext cx="4872990" cy="3951604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309245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Упркос значајном напретку  композитних испуна</a:t>
            </a:r>
            <a:r>
              <a:rPr dirty="0" sz="28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и</a:t>
            </a:r>
            <a:endParaRPr sz="2800">
              <a:latin typeface="Times New Roman"/>
              <a:cs typeface="Times New Roman"/>
            </a:endParaRPr>
          </a:p>
          <a:p>
            <a:pPr marL="355600" marR="125095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атхезивних система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идеална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атхезија још није</a:t>
            </a:r>
            <a:r>
              <a:rPr dirty="0" sz="2800" spc="-5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постигнута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Услови за композите су бољи  код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премолара него</a:t>
            </a:r>
            <a:r>
              <a:rPr dirty="0" sz="2800" spc="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код</a:t>
            </a:r>
            <a:endParaRPr sz="2800">
              <a:latin typeface="Times New Roman"/>
              <a:cs typeface="Times New Roman"/>
            </a:endParaRPr>
          </a:p>
          <a:p>
            <a:pPr marL="355600" marR="50165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молара јер су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кавитети мањи,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притисак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жвакања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је</a:t>
            </a:r>
            <a:r>
              <a:rPr dirty="0" sz="2800" spc="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5">
                <a:solidFill>
                  <a:srgbClr val="0000FF"/>
                </a:solidFill>
                <a:latin typeface="Times New Roman"/>
                <a:cs typeface="Times New Roman"/>
              </a:rPr>
              <a:t>мањи,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боља је орална</a:t>
            </a:r>
            <a:r>
              <a:rPr dirty="0" sz="2800" spc="-4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хигијена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00700" y="4643501"/>
            <a:ext cx="3543299" cy="22144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929248" y="2214498"/>
            <a:ext cx="3214624" cy="20193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5562600" cy="35513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38600" y="3525901"/>
            <a:ext cx="5105399" cy="3332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1508" y="649300"/>
            <a:ext cx="3365500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1905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Кв</a:t>
            </a:r>
            <a:r>
              <a:rPr dirty="0" sz="3600" spc="-5" b="1">
                <a:solidFill>
                  <a:srgbClr val="0000FF"/>
                </a:solidFill>
                <a:latin typeface="Times New Roman"/>
                <a:cs typeface="Times New Roman"/>
              </a:rPr>
              <a:t>ал</a:t>
            </a:r>
            <a:r>
              <a:rPr dirty="0" sz="3600" spc="-5" b="1">
                <a:solidFill>
                  <a:srgbClr val="FF3300"/>
                </a:solidFill>
                <a:latin typeface="Times New Roman"/>
                <a:cs typeface="Times New Roman"/>
              </a:rPr>
              <a:t>ит</a:t>
            </a:r>
            <a:r>
              <a:rPr dirty="0" sz="3600" spc="-5" b="1">
                <a:solidFill>
                  <a:srgbClr val="0000CC"/>
                </a:solidFill>
                <a:latin typeface="Times New Roman"/>
                <a:cs typeface="Times New Roman"/>
              </a:rPr>
              <a:t>ет </a:t>
            </a:r>
            <a:r>
              <a:rPr dirty="0" sz="3600" spc="-5" b="1">
                <a:solidFill>
                  <a:srgbClr val="3333CC"/>
                </a:solidFill>
                <a:latin typeface="Times New Roman"/>
                <a:cs typeface="Times New Roman"/>
              </a:rPr>
              <a:t>ве</a:t>
            </a:r>
            <a:r>
              <a:rPr dirty="0" sz="3600" spc="-5" b="1">
                <a:solidFill>
                  <a:srgbClr val="CC3300"/>
                </a:solidFill>
                <a:latin typeface="Times New Roman"/>
                <a:cs typeface="Times New Roman"/>
              </a:rPr>
              <a:t>зе  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3600" spc="-5" b="1">
                <a:solidFill>
                  <a:srgbClr val="660066"/>
                </a:solidFill>
                <a:latin typeface="Times New Roman"/>
                <a:cs typeface="Times New Roman"/>
              </a:rPr>
              <a:t>с</a:t>
            </a:r>
            <a:r>
              <a:rPr dirty="0" sz="3600" spc="-5" b="1">
                <a:solidFill>
                  <a:srgbClr val="A40020"/>
                </a:solidFill>
                <a:latin typeface="Times New Roman"/>
                <a:cs typeface="Times New Roman"/>
              </a:rPr>
              <a:t>пу</a:t>
            </a:r>
            <a:r>
              <a:rPr dirty="0" sz="3600" spc="-5" b="1">
                <a:solidFill>
                  <a:srgbClr val="FF6600"/>
                </a:solidFill>
                <a:latin typeface="Times New Roman"/>
                <a:cs typeface="Times New Roman"/>
              </a:rPr>
              <a:t>на 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</a:t>
            </a:r>
            <a:r>
              <a:rPr dirty="0" sz="3600" spc="-75" b="1">
                <a:solidFill>
                  <a:srgbClr val="993300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CC0000"/>
                </a:solidFill>
                <a:latin typeface="Times New Roman"/>
                <a:cs typeface="Times New Roman"/>
              </a:rPr>
              <a:t>зу</a:t>
            </a:r>
            <a:r>
              <a:rPr dirty="0" sz="3600" b="1">
                <a:solidFill>
                  <a:srgbClr val="6600CC"/>
                </a:solidFill>
                <a:latin typeface="Times New Roman"/>
                <a:cs typeface="Times New Roman"/>
              </a:rPr>
              <a:t>бн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их  </a:t>
            </a:r>
            <a:r>
              <a:rPr dirty="0" sz="3600" spc="-5" b="1">
                <a:solidFill>
                  <a:srgbClr val="663300"/>
                </a:solidFill>
                <a:latin typeface="Times New Roman"/>
                <a:cs typeface="Times New Roman"/>
              </a:rPr>
              <a:t>тк</a:t>
            </a: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ив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а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0828"/>
            <a:ext cx="5266055" cy="65976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97155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Добре особине</a:t>
            </a:r>
            <a:r>
              <a:rPr dirty="0" sz="2800" spc="-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композита  компромитује</a:t>
            </a:r>
            <a:r>
              <a:rPr dirty="0" sz="28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настанак</a:t>
            </a:r>
            <a:endParaRPr sz="2800">
              <a:latin typeface="Times New Roman"/>
              <a:cs typeface="Times New Roman"/>
            </a:endParaRPr>
          </a:p>
          <a:p>
            <a:pPr marL="355600" marR="639445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микропукотине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између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зида  кавитета и испуна</a:t>
            </a:r>
            <a:r>
              <a:rPr dirty="0" sz="2800" spc="-3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услед</a:t>
            </a:r>
            <a:endParaRPr sz="28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полимеризационе контракције и  неусклађеног коефицијента  термичке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експанзије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композита  и чврстих зубних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ткива</a:t>
            </a:r>
            <a:endParaRPr sz="2800">
              <a:latin typeface="Times New Roman"/>
              <a:cs typeface="Times New Roman"/>
            </a:endParaRPr>
          </a:p>
          <a:p>
            <a:pPr marL="355600" marR="348615" indent="-342900">
              <a:lnSpc>
                <a:spcPct val="100000"/>
              </a:lnSpc>
              <a:spcBef>
                <a:spcPts val="6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Последица 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је </a:t>
            </a: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микроцурење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–  продор микроорганизама, 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токсина,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оралних</a:t>
            </a: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флуида</a:t>
            </a:r>
            <a:endParaRPr sz="2800">
              <a:latin typeface="Times New Roman"/>
              <a:cs typeface="Times New Roman"/>
            </a:endParaRPr>
          </a:p>
          <a:p>
            <a:pPr marL="355600" marR="305435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Клиничка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манифестација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је 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ивично </a:t>
            </a: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пребојавање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испуна,  постоперативна осетљивост  </a:t>
            </a:r>
            <a:r>
              <a:rPr dirty="0" sz="2800" b="1">
                <a:solidFill>
                  <a:srgbClr val="0000FF"/>
                </a:solidFill>
                <a:latin typeface="Times New Roman"/>
                <a:cs typeface="Times New Roman"/>
              </a:rPr>
              <a:t>зуба,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секундарни</a:t>
            </a:r>
            <a:r>
              <a:rPr dirty="0" sz="2800" spc="-35" b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каријес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86375" y="3214751"/>
            <a:ext cx="3857624" cy="26431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17184" y="685291"/>
            <a:ext cx="2955925" cy="16719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</a:t>
            </a:r>
            <a:r>
              <a:rPr dirty="0" spc="-80">
                <a:solidFill>
                  <a:srgbClr val="0000CC"/>
                </a:solidFill>
              </a:rPr>
              <a:t> </a:t>
            </a:r>
            <a:r>
              <a:rPr dirty="0">
                <a:solidFill>
                  <a:srgbClr val="3333CC"/>
                </a:solidFill>
              </a:rPr>
              <a:t>ве</a:t>
            </a:r>
            <a:r>
              <a:rPr dirty="0">
                <a:solidFill>
                  <a:srgbClr val="CC3300"/>
                </a:solidFill>
              </a:rPr>
              <a:t>зе 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</a:t>
            </a:r>
            <a:r>
              <a:rPr dirty="0" spc="-30">
                <a:solidFill>
                  <a:srgbClr val="FF6600"/>
                </a:solidFill>
              </a:rPr>
              <a:t> </a:t>
            </a:r>
            <a:r>
              <a:rPr dirty="0"/>
              <a:t>и</a:t>
            </a:r>
          </a:p>
          <a:p>
            <a:pPr algn="ctr">
              <a:lnSpc>
                <a:spcPct val="100000"/>
              </a:lnSpc>
            </a:pPr>
            <a:r>
              <a:rPr dirty="0" spc="-5">
                <a:solidFill>
                  <a:srgbClr val="CC0000"/>
                </a:solidFill>
              </a:rPr>
              <a:t>зу</a:t>
            </a:r>
            <a:r>
              <a:rPr dirty="0" spc="-5">
                <a:solidFill>
                  <a:srgbClr val="6600CC"/>
                </a:solidFill>
              </a:rPr>
              <a:t>бн</a:t>
            </a:r>
            <a:r>
              <a:rPr dirty="0" spc="-5"/>
              <a:t>их</a:t>
            </a:r>
            <a:r>
              <a:rPr dirty="0" spc="-45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313680" cy="68300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6764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Савремене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атхезивне системе чине</a:t>
            </a:r>
            <a:r>
              <a:rPr dirty="0" sz="2400" spc="-7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3  компоненте</a:t>
            </a:r>
            <a:endParaRPr sz="2400">
              <a:latin typeface="Times New Roman"/>
              <a:cs typeface="Times New Roman"/>
            </a:endParaRPr>
          </a:p>
          <a:p>
            <a:pPr marL="355600" marR="321945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Кондиционер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– који уклања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размазни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слој,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отвара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дентинске  тубуле, уклања хидроксиапатит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из  перитубуларног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интертубуларног 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дентина ослобађа колагена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влакна, 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која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не треба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да колабирају </a:t>
            </a:r>
            <a:r>
              <a:rPr dirty="0" sz="2400" spc="5">
                <a:solidFill>
                  <a:srgbClr val="0000FF"/>
                </a:solidFill>
                <a:latin typeface="Times New Roman"/>
                <a:cs typeface="Times New Roman"/>
              </a:rPr>
              <a:t>услед 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исушивања</a:t>
            </a:r>
            <a:endParaRPr sz="2400">
              <a:latin typeface="Times New Roman"/>
              <a:cs typeface="Times New Roman"/>
            </a:endParaRPr>
          </a:p>
          <a:p>
            <a:pPr marL="355600" marR="1180465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0000FF"/>
                </a:solidFill>
                <a:latin typeface="Times New Roman"/>
                <a:cs typeface="Times New Roman"/>
              </a:rPr>
              <a:t>Прајмер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– који се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састоји</a:t>
            </a:r>
            <a:r>
              <a:rPr dirty="0" sz="2400" spc="-1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од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бифункционих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мономера</a:t>
            </a:r>
            <a:r>
              <a:rPr dirty="0" sz="2400" spc="-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испарљивом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раствору и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формира везу  између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хидрофобних композита и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хидрофилног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треба</a:t>
            </a:r>
            <a:r>
              <a:rPr dirty="0" sz="24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оствари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добро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квашење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деминерализованог</a:t>
            </a:r>
            <a:r>
              <a:rPr dirty="0" sz="24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дентина</a:t>
            </a:r>
            <a:endParaRPr sz="2400">
              <a:latin typeface="Times New Roman"/>
              <a:cs typeface="Times New Roman"/>
            </a:endParaRPr>
          </a:p>
          <a:p>
            <a:pPr marL="355600" marR="259079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Атхезив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–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непуњена нисковискозна 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смола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формира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хибридни</a:t>
            </a:r>
            <a:r>
              <a:rPr dirty="0" sz="24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слој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72125" y="3500437"/>
            <a:ext cx="3571875" cy="25050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59377" y="66243"/>
            <a:ext cx="4900295" cy="11233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081405" marR="5080" indent="-1068705">
              <a:lnSpc>
                <a:spcPct val="100000"/>
              </a:lnSpc>
              <a:spcBef>
                <a:spcPts val="100"/>
              </a:spcBef>
            </a:pPr>
            <a:r>
              <a:rPr dirty="0" spc="-5">
                <a:solidFill>
                  <a:srgbClr val="FF0000"/>
                </a:solidFill>
              </a:rPr>
              <a:t>Кв</a:t>
            </a:r>
            <a:r>
              <a:rPr dirty="0" spc="-5">
                <a:solidFill>
                  <a:srgbClr val="0000FF"/>
                </a:solidFill>
              </a:rPr>
              <a:t>ал</a:t>
            </a:r>
            <a:r>
              <a:rPr dirty="0" spc="-5">
                <a:solidFill>
                  <a:srgbClr val="FF3300"/>
                </a:solidFill>
              </a:rPr>
              <a:t>ит</a:t>
            </a:r>
            <a:r>
              <a:rPr dirty="0" spc="-5">
                <a:solidFill>
                  <a:srgbClr val="0000CC"/>
                </a:solidFill>
              </a:rPr>
              <a:t>ет </a:t>
            </a:r>
            <a:r>
              <a:rPr dirty="0" spc="-5">
                <a:solidFill>
                  <a:srgbClr val="3333CC"/>
                </a:solidFill>
              </a:rPr>
              <a:t>ве</a:t>
            </a:r>
            <a:r>
              <a:rPr dirty="0" spc="-5">
                <a:solidFill>
                  <a:srgbClr val="CC3300"/>
                </a:solidFill>
              </a:rPr>
              <a:t>зе </a:t>
            </a:r>
            <a:r>
              <a:rPr dirty="0" spc="-5">
                <a:solidFill>
                  <a:srgbClr val="3333FF"/>
                </a:solidFill>
              </a:rPr>
              <a:t>и</a:t>
            </a:r>
            <a:r>
              <a:rPr dirty="0" spc="-5">
                <a:solidFill>
                  <a:srgbClr val="660066"/>
                </a:solidFill>
              </a:rPr>
              <a:t>с</a:t>
            </a:r>
            <a:r>
              <a:rPr dirty="0" spc="-5">
                <a:solidFill>
                  <a:srgbClr val="A40020"/>
                </a:solidFill>
              </a:rPr>
              <a:t>пу</a:t>
            </a:r>
            <a:r>
              <a:rPr dirty="0" spc="-5">
                <a:solidFill>
                  <a:srgbClr val="FF6600"/>
                </a:solidFill>
              </a:rPr>
              <a:t>на </a:t>
            </a:r>
            <a:r>
              <a:rPr dirty="0"/>
              <a:t>и  </a:t>
            </a:r>
            <a:r>
              <a:rPr dirty="0">
                <a:solidFill>
                  <a:srgbClr val="CC0000"/>
                </a:solidFill>
              </a:rPr>
              <a:t>зу</a:t>
            </a:r>
            <a:r>
              <a:rPr dirty="0">
                <a:solidFill>
                  <a:srgbClr val="6600CC"/>
                </a:solidFill>
              </a:rPr>
              <a:t>бн</a:t>
            </a:r>
            <a:r>
              <a:rPr dirty="0"/>
              <a:t>их</a:t>
            </a:r>
            <a:r>
              <a:rPr dirty="0" spc="-25"/>
              <a:t> </a:t>
            </a:r>
            <a:r>
              <a:rPr dirty="0" spc="-5">
                <a:solidFill>
                  <a:srgbClr val="663300"/>
                </a:solidFill>
              </a:rPr>
              <a:t>тк</a:t>
            </a:r>
            <a:r>
              <a:rPr dirty="0" spc="-5">
                <a:solidFill>
                  <a:srgbClr val="FF0000"/>
                </a:solidFill>
              </a:rPr>
              <a:t>ив</a:t>
            </a:r>
            <a:r>
              <a:rPr dirty="0" spc="-5">
                <a:solidFill>
                  <a:srgbClr val="3333FF"/>
                </a:solidFill>
              </a:rPr>
              <a:t>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3910329" cy="67570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72720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Атхезивна веза </a:t>
            </a:r>
            <a:r>
              <a:rPr dirty="0" sz="2400" b="1">
                <a:solidFill>
                  <a:srgbClr val="0000FF"/>
                </a:solidFill>
                <a:latin typeface="Times New Roman"/>
                <a:cs typeface="Times New Roman"/>
              </a:rPr>
              <a:t>је јача у  </a:t>
            </a: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суперфицијалном него </a:t>
            </a:r>
            <a:r>
              <a:rPr dirty="0" sz="2400" b="1">
                <a:solidFill>
                  <a:srgbClr val="0000FF"/>
                </a:solidFill>
                <a:latin typeface="Times New Roman"/>
                <a:cs typeface="Times New Roman"/>
              </a:rPr>
              <a:t>у  дубоком </a:t>
            </a:r>
            <a:r>
              <a:rPr dirty="0" sz="2400" spc="-5" b="1">
                <a:solidFill>
                  <a:srgbClr val="0000FF"/>
                </a:solidFill>
                <a:latin typeface="Times New Roman"/>
                <a:cs typeface="Times New Roman"/>
              </a:rPr>
              <a:t>дентину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због  веће</a:t>
            </a:r>
            <a:r>
              <a:rPr dirty="0" sz="24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површине</a:t>
            </a:r>
            <a:endParaRPr sz="2400">
              <a:latin typeface="Times New Roman"/>
              <a:cs typeface="Times New Roman"/>
            </a:endParaRPr>
          </a:p>
          <a:p>
            <a:pPr marL="355600" marR="20193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интертубуларног</a:t>
            </a:r>
            <a:r>
              <a:rPr dirty="0" sz="2400" spc="-8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дентина  и мање</a:t>
            </a:r>
            <a:r>
              <a:rPr dirty="0" sz="2400" spc="-3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густине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дентинских</a:t>
            </a:r>
            <a:r>
              <a:rPr dirty="0" sz="2400" spc="-1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канлића</a:t>
            </a:r>
            <a:endParaRPr sz="2400">
              <a:latin typeface="Times New Roman"/>
              <a:cs typeface="Times New Roman"/>
            </a:endParaRPr>
          </a:p>
          <a:p>
            <a:pPr marL="355600" marR="4572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Већина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ДАС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су  хидрофобна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тако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да</a:t>
            </a:r>
            <a:r>
              <a:rPr dirty="0" sz="2400" spc="-10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јачина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везе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опада се</a:t>
            </a:r>
            <a:r>
              <a:rPr dirty="0" sz="2400" spc="-3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дубином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кавитета због</a:t>
            </a:r>
            <a:r>
              <a:rPr dirty="0" sz="2400" spc="-2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влажности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дентина сем ако се</a:t>
            </a:r>
            <a:r>
              <a:rPr dirty="0" sz="2400" spc="-13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користе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хидрофилна</a:t>
            </a:r>
            <a:r>
              <a:rPr dirty="0" sz="2400" spc="-10">
                <a:solidFill>
                  <a:srgbClr val="0000FF"/>
                </a:solidFill>
                <a:latin typeface="Times New Roman"/>
                <a:cs typeface="Times New Roman"/>
              </a:rPr>
              <a:t> ДАС</a:t>
            </a:r>
            <a:endParaRPr sz="2400">
              <a:latin typeface="Times New Roman"/>
              <a:cs typeface="Times New Roman"/>
            </a:endParaRPr>
          </a:p>
          <a:p>
            <a:pPr marL="355600" marR="37211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атхезивну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везу</a:t>
            </a:r>
            <a:r>
              <a:rPr dirty="0" sz="2400" spc="-9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утиче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промена</a:t>
            </a:r>
            <a:r>
              <a:rPr dirty="0" sz="24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структуре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дентина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веза</a:t>
            </a:r>
            <a:r>
              <a:rPr dirty="0" sz="2400" spc="-1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са</a:t>
            </a:r>
            <a:endParaRPr sz="2400">
              <a:latin typeface="Times New Roman"/>
              <a:cs typeface="Times New Roman"/>
            </a:endParaRPr>
          </a:p>
          <a:p>
            <a:pPr marL="355600" marR="67310">
              <a:lnSpc>
                <a:spcPct val="100000"/>
              </a:lnSpc>
            </a:pP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склеротичним дентином</a:t>
            </a:r>
            <a:r>
              <a:rPr dirty="0" sz="2400" spc="-8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FF"/>
                </a:solidFill>
                <a:latin typeface="Times New Roman"/>
                <a:cs typeface="Times New Roman"/>
              </a:rPr>
              <a:t>је  </a:t>
            </a:r>
            <a:r>
              <a:rPr dirty="0" sz="2400" spc="-5">
                <a:solidFill>
                  <a:srgbClr val="0000FF"/>
                </a:solidFill>
                <a:latin typeface="Times New Roman"/>
                <a:cs typeface="Times New Roman"/>
              </a:rPr>
              <a:t>лошија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1285747"/>
            <a:ext cx="3643249" cy="33576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429375" y="4643501"/>
            <a:ext cx="2714624" cy="22144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26455" y="613664"/>
            <a:ext cx="3365500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1270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Кв</a:t>
            </a:r>
            <a:r>
              <a:rPr dirty="0" sz="3600" spc="-5" b="1">
                <a:solidFill>
                  <a:srgbClr val="0000FF"/>
                </a:solidFill>
                <a:latin typeface="Times New Roman"/>
                <a:cs typeface="Times New Roman"/>
              </a:rPr>
              <a:t>ал</a:t>
            </a:r>
            <a:r>
              <a:rPr dirty="0" sz="3600" spc="-5" b="1">
                <a:solidFill>
                  <a:srgbClr val="FF3300"/>
                </a:solidFill>
                <a:latin typeface="Times New Roman"/>
                <a:cs typeface="Times New Roman"/>
              </a:rPr>
              <a:t>ит</a:t>
            </a:r>
            <a:r>
              <a:rPr dirty="0" sz="3600" spc="-5" b="1">
                <a:solidFill>
                  <a:srgbClr val="0000CC"/>
                </a:solidFill>
                <a:latin typeface="Times New Roman"/>
                <a:cs typeface="Times New Roman"/>
              </a:rPr>
              <a:t>ет </a:t>
            </a:r>
            <a:r>
              <a:rPr dirty="0" sz="3600" b="1">
                <a:solidFill>
                  <a:srgbClr val="3333CC"/>
                </a:solidFill>
                <a:latin typeface="Times New Roman"/>
                <a:cs typeface="Times New Roman"/>
              </a:rPr>
              <a:t>ве</a:t>
            </a:r>
            <a:r>
              <a:rPr dirty="0" sz="3600" b="1">
                <a:solidFill>
                  <a:srgbClr val="CC3300"/>
                </a:solidFill>
                <a:latin typeface="Times New Roman"/>
                <a:cs typeface="Times New Roman"/>
              </a:rPr>
              <a:t>зе  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3600" spc="-5" b="1">
                <a:solidFill>
                  <a:srgbClr val="660066"/>
                </a:solidFill>
                <a:latin typeface="Times New Roman"/>
                <a:cs typeface="Times New Roman"/>
              </a:rPr>
              <a:t>с</a:t>
            </a:r>
            <a:r>
              <a:rPr dirty="0" sz="3600" spc="-5" b="1">
                <a:solidFill>
                  <a:srgbClr val="A40020"/>
                </a:solidFill>
                <a:latin typeface="Times New Roman"/>
                <a:cs typeface="Times New Roman"/>
              </a:rPr>
              <a:t>пу</a:t>
            </a:r>
            <a:r>
              <a:rPr dirty="0" sz="3600" spc="-5" b="1">
                <a:solidFill>
                  <a:srgbClr val="FF6600"/>
                </a:solidFill>
                <a:latin typeface="Times New Roman"/>
                <a:cs typeface="Times New Roman"/>
              </a:rPr>
              <a:t>на 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</a:t>
            </a:r>
            <a:r>
              <a:rPr dirty="0" sz="3600" spc="-55" b="1">
                <a:solidFill>
                  <a:srgbClr val="993300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CC0000"/>
                </a:solidFill>
                <a:latin typeface="Times New Roman"/>
                <a:cs typeface="Times New Roman"/>
              </a:rPr>
              <a:t>зу</a:t>
            </a:r>
            <a:r>
              <a:rPr dirty="0" sz="3600" spc="-5" b="1">
                <a:solidFill>
                  <a:srgbClr val="6600CC"/>
                </a:solidFill>
                <a:latin typeface="Times New Roman"/>
                <a:cs typeface="Times New Roman"/>
              </a:rPr>
              <a:t>бн</a:t>
            </a:r>
            <a:r>
              <a:rPr dirty="0" sz="3600" spc="-5" b="1">
                <a:solidFill>
                  <a:srgbClr val="993300"/>
                </a:solidFill>
                <a:latin typeface="Times New Roman"/>
                <a:cs typeface="Times New Roman"/>
              </a:rPr>
              <a:t>их  </a:t>
            </a:r>
            <a:r>
              <a:rPr dirty="0" sz="3600" spc="-5" b="1">
                <a:solidFill>
                  <a:srgbClr val="663300"/>
                </a:solidFill>
                <a:latin typeface="Times New Roman"/>
                <a:cs typeface="Times New Roman"/>
              </a:rPr>
              <a:t>тк</a:t>
            </a: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ив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а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0828"/>
            <a:ext cx="4692015" cy="58299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93345" indent="-342900">
              <a:lnSpc>
                <a:spcPct val="100000"/>
              </a:lnSpc>
              <a:spcBef>
                <a:spcPts val="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Рубно затварање </a:t>
            </a:r>
            <a:r>
              <a:rPr dirty="0" sz="2800" b="1">
                <a:solidFill>
                  <a:srgbClr val="0000FF"/>
                </a:solidFill>
                <a:latin typeface="Times New Roman"/>
                <a:cs typeface="Times New Roman"/>
              </a:rPr>
              <a:t>је боље</a:t>
            </a:r>
            <a:r>
              <a:rPr dirty="0" sz="2800" spc="-75" b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у  оклузалном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него </a:t>
            </a:r>
            <a:r>
              <a:rPr dirty="0" sz="2800" spc="-5" b="1">
                <a:solidFill>
                  <a:srgbClr val="0000FF"/>
                </a:solidFill>
                <a:latin typeface="Times New Roman"/>
                <a:cs typeface="Times New Roman"/>
              </a:rPr>
              <a:t>у 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гингивалном</a:t>
            </a:r>
            <a:r>
              <a:rPr dirty="0" sz="2800" spc="5" b="1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00FF"/>
                </a:solidFill>
                <a:latin typeface="Times New Roman"/>
                <a:cs typeface="Times New Roman"/>
              </a:rPr>
              <a:t>кавитету</a:t>
            </a:r>
            <a:endParaRPr sz="2800">
              <a:latin typeface="Times New Roman"/>
              <a:cs typeface="Times New Roman"/>
            </a:endParaRPr>
          </a:p>
          <a:p>
            <a:pPr marL="355600" marR="59436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Због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неповољног</a:t>
            </a:r>
            <a:r>
              <a:rPr dirty="0" sz="2800" spc="-9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правца  пружања</a:t>
            </a:r>
            <a:r>
              <a:rPr dirty="0" sz="2800" spc="-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дентинских</a:t>
            </a:r>
            <a:endParaRPr sz="2800">
              <a:latin typeface="Times New Roman"/>
              <a:cs typeface="Times New Roman"/>
            </a:endParaRPr>
          </a:p>
          <a:p>
            <a:pPr marL="355600" marR="380365">
              <a:lnSpc>
                <a:spcPct val="100000"/>
              </a:lnSpc>
            </a:pP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каналића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на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површину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гингивалног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зида</a:t>
            </a:r>
            <a:r>
              <a:rPr dirty="0" sz="2800" spc="-4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дентина</a:t>
            </a:r>
            <a:endParaRPr sz="2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>
                <a:solidFill>
                  <a:srgbClr val="0000FF"/>
                </a:solidFill>
                <a:latin typeface="Times New Roman"/>
                <a:cs typeface="Times New Roman"/>
              </a:rPr>
              <a:t>Због</a:t>
            </a:r>
            <a:r>
              <a:rPr dirty="0" sz="2800" spc="-3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неравномерне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дистрибуције</a:t>
            </a:r>
            <a:r>
              <a:rPr dirty="0" sz="2800" spc="-3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напона</a:t>
            </a:r>
            <a:endParaRPr sz="28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Код субгингингивних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лезија 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недостатак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глеђи, </a:t>
            </a:r>
            <a:r>
              <a:rPr dirty="0" sz="2800" spc="-5">
                <a:solidFill>
                  <a:srgbClr val="0000FF"/>
                </a:solidFill>
                <a:latin typeface="Times New Roman"/>
                <a:cs typeface="Times New Roman"/>
              </a:rPr>
              <a:t>кварење,  </a:t>
            </a:r>
            <a:r>
              <a:rPr dirty="0" sz="2800" spc="-10">
                <a:solidFill>
                  <a:srgbClr val="0000FF"/>
                </a:solidFill>
                <a:latin typeface="Times New Roman"/>
                <a:cs typeface="Times New Roman"/>
              </a:rPr>
              <a:t>некомплетна  полимеризација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72126" y="3500501"/>
            <a:ext cx="4071873" cy="2785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0665" y="212851"/>
            <a:ext cx="2752090" cy="1977389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 indent="-3175">
              <a:lnSpc>
                <a:spcPct val="100000"/>
              </a:lnSpc>
              <a:spcBef>
                <a:spcPts val="100"/>
              </a:spcBef>
            </a:pPr>
            <a:r>
              <a:rPr dirty="0" sz="3200" spc="-5">
                <a:solidFill>
                  <a:srgbClr val="FF0000"/>
                </a:solidFill>
              </a:rPr>
              <a:t>АТХЕЗИЈА  </a:t>
            </a:r>
            <a:r>
              <a:rPr dirty="0" sz="3200" spc="-5">
                <a:solidFill>
                  <a:srgbClr val="FF0000"/>
                </a:solidFill>
              </a:rPr>
              <a:t>КОМ</a:t>
            </a:r>
            <a:r>
              <a:rPr dirty="0" sz="3200" spc="5">
                <a:solidFill>
                  <a:srgbClr val="FF0000"/>
                </a:solidFill>
              </a:rPr>
              <a:t>П</a:t>
            </a:r>
            <a:r>
              <a:rPr dirty="0" sz="3200">
                <a:solidFill>
                  <a:srgbClr val="FF0000"/>
                </a:solidFill>
              </a:rPr>
              <a:t>ОЗИТА  </a:t>
            </a:r>
            <a:r>
              <a:rPr dirty="0" sz="3200">
                <a:solidFill>
                  <a:srgbClr val="FF0000"/>
                </a:solidFill>
              </a:rPr>
              <a:t>НА БОЧНИМ  ЗУБИМА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4180840" cy="6391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Атхезија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рубно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затварање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композита значајно се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повећава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ако су рубови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препарације кавитета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глеђи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закошавање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глеђи,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боље</a:t>
            </a:r>
            <a:endParaRPr sz="2400">
              <a:latin typeface="Times New Roman"/>
              <a:cs typeface="Times New Roman"/>
            </a:endParaRPr>
          </a:p>
          <a:p>
            <a:pPr marL="355600" marR="159385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рубно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затварање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24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постепен  прелаз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Проблем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атхезија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гингивни</a:t>
            </a:r>
            <a:endParaRPr sz="2400">
              <a:latin typeface="Times New Roman"/>
              <a:cs typeface="Times New Roman"/>
            </a:endParaRPr>
          </a:p>
          <a:p>
            <a:pPr marL="355600" marR="129539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степеник препоручује се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прво стављање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слоја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течног 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композита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или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ГЈЦ</a:t>
            </a:r>
            <a:r>
              <a:rPr dirty="0" sz="2400" spc="-9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ојачаног  композитом</a:t>
            </a:r>
            <a:endParaRPr sz="2400">
              <a:latin typeface="Times New Roman"/>
              <a:cs typeface="Times New Roman"/>
            </a:endParaRPr>
          </a:p>
          <a:p>
            <a:pPr marL="355600" marR="20764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Крварење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и</a:t>
            </a:r>
            <a:r>
              <a:rPr dirty="0" sz="2400" spc="-75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F2F9F"/>
                </a:solidFill>
                <a:latin typeface="Times New Roman"/>
                <a:cs typeface="Times New Roman"/>
              </a:rPr>
              <a:t>хипертрофична  </a:t>
            </a:r>
            <a:r>
              <a:rPr dirty="0" sz="2400" spc="-5">
                <a:solidFill>
                  <a:srgbClr val="6F2F9F"/>
                </a:solidFill>
                <a:latin typeface="Times New Roman"/>
                <a:cs typeface="Times New Roman"/>
              </a:rPr>
              <a:t>гингива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ремете атхезију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неопходно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уклонити је и  зауставити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крварење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57751" y="2428874"/>
            <a:ext cx="4786248" cy="44291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17767" y="284226"/>
            <a:ext cx="2752090" cy="197738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АТХЕЗИЈА  </a:t>
            </a:r>
            <a:r>
              <a:rPr dirty="0" sz="3200" spc="-5" b="1">
                <a:solidFill>
                  <a:srgbClr val="FF0000"/>
                </a:solidFill>
                <a:latin typeface="Times New Roman"/>
                <a:cs typeface="Times New Roman"/>
              </a:rPr>
              <a:t>КОМПОЗИТА  </a:t>
            </a:r>
            <a:r>
              <a:rPr dirty="0" sz="3200" b="1">
                <a:solidFill>
                  <a:srgbClr val="FF0000"/>
                </a:solidFill>
                <a:latin typeface="Times New Roman"/>
                <a:cs typeface="Times New Roman"/>
              </a:rPr>
              <a:t>НА БОЧНИМ  ЗУБИМА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0828"/>
            <a:ext cx="5097780" cy="65976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487045" indent="-342900">
              <a:lnSpc>
                <a:spcPct val="100000"/>
              </a:lnSpc>
              <a:spcBef>
                <a:spcPts val="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800" spc="-10" b="1">
                <a:solidFill>
                  <a:srgbClr val="6F2F9F"/>
                </a:solidFill>
                <a:latin typeface="Times New Roman"/>
                <a:cs typeface="Times New Roman"/>
              </a:rPr>
              <a:t>Некомплетна  полимеризација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не  примећује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на површини али  може да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изазове </a:t>
            </a:r>
            <a:r>
              <a:rPr dirty="0" sz="2800" spc="-10" b="1">
                <a:solidFill>
                  <a:srgbClr val="3333FF"/>
                </a:solidFill>
                <a:latin typeface="Times New Roman"/>
                <a:cs typeface="Times New Roman"/>
              </a:rPr>
              <a:t>иритацију  пулпе</a:t>
            </a:r>
            <a:endParaRPr sz="2800">
              <a:latin typeface="Times New Roman"/>
              <a:cs typeface="Times New Roman"/>
            </a:endParaRPr>
          </a:p>
          <a:p>
            <a:pPr marL="355600" marR="114935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Да би се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смањила 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полимеризациона контракција  неопходно је</a:t>
            </a:r>
            <a:r>
              <a:rPr dirty="0" sz="28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стављати</a:t>
            </a:r>
            <a:endParaRPr sz="2800">
              <a:latin typeface="Times New Roman"/>
              <a:cs typeface="Times New Roman"/>
            </a:endParaRPr>
          </a:p>
          <a:p>
            <a:pPr marL="355600" marR="186690">
              <a:lnSpc>
                <a:spcPct val="100000"/>
              </a:lnSpc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композит у слојевима </a:t>
            </a:r>
            <a:r>
              <a:rPr dirty="0" sz="2800" spc="-5">
                <a:solidFill>
                  <a:srgbClr val="6F2F9F"/>
                </a:solidFill>
                <a:latin typeface="Times New Roman"/>
                <a:cs typeface="Times New Roman"/>
              </a:rPr>
              <a:t>од 2мм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, 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већа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количина</a:t>
            </a:r>
            <a:r>
              <a:rPr dirty="0" sz="28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композита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доводи до </a:t>
            </a: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веће</a:t>
            </a:r>
            <a:r>
              <a:rPr dirty="0" sz="28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контракције</a:t>
            </a:r>
            <a:endParaRPr sz="28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5600" algn="l"/>
              </a:tabLst>
            </a:pPr>
            <a:r>
              <a:rPr dirty="0" sz="2800" spc="-10">
                <a:solidFill>
                  <a:srgbClr val="3333FF"/>
                </a:solidFill>
                <a:latin typeface="Times New Roman"/>
                <a:cs typeface="Times New Roman"/>
              </a:rPr>
              <a:t>Лоша веза између </a:t>
            </a:r>
            <a:r>
              <a:rPr dirty="0" sz="2800" spc="-5">
                <a:solidFill>
                  <a:srgbClr val="3333FF"/>
                </a:solidFill>
                <a:latin typeface="Times New Roman"/>
                <a:cs typeface="Times New Roman"/>
              </a:rPr>
              <a:t>материјала и  зуба </a:t>
            </a:r>
            <a:r>
              <a:rPr dirty="0" sz="2800">
                <a:solidFill>
                  <a:srgbClr val="3333FF"/>
                </a:solidFill>
                <a:latin typeface="Times New Roman"/>
                <a:cs typeface="Times New Roman"/>
              </a:rPr>
              <a:t>узрокује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постоперативну  </a:t>
            </a:r>
            <a:r>
              <a:rPr dirty="0" sz="2800" spc="-10" b="1">
                <a:solidFill>
                  <a:srgbClr val="6F2F9F"/>
                </a:solidFill>
                <a:latin typeface="Times New Roman"/>
                <a:cs typeface="Times New Roman"/>
              </a:rPr>
              <a:t>преосетљивост</a:t>
            </a:r>
            <a:r>
              <a:rPr dirty="0" sz="2800" b="1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и</a:t>
            </a:r>
            <a:endParaRPr sz="2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800" spc="-5" b="1">
                <a:solidFill>
                  <a:srgbClr val="6F2F9F"/>
                </a:solidFill>
                <a:latin typeface="Times New Roman"/>
                <a:cs typeface="Times New Roman"/>
              </a:rPr>
              <a:t>микроцурење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29250" y="3579876"/>
            <a:ext cx="3500501" cy="21986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52235" y="649300"/>
            <a:ext cx="2955925" cy="1671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Кв</a:t>
            </a:r>
            <a:r>
              <a:rPr dirty="0" sz="3600" spc="-5" b="1">
                <a:solidFill>
                  <a:srgbClr val="0000FF"/>
                </a:solidFill>
                <a:latin typeface="Times New Roman"/>
                <a:cs typeface="Times New Roman"/>
              </a:rPr>
              <a:t>ал</a:t>
            </a:r>
            <a:r>
              <a:rPr dirty="0" sz="3600" spc="-5" b="1">
                <a:solidFill>
                  <a:srgbClr val="FF3300"/>
                </a:solidFill>
                <a:latin typeface="Times New Roman"/>
                <a:cs typeface="Times New Roman"/>
              </a:rPr>
              <a:t>ит</a:t>
            </a:r>
            <a:r>
              <a:rPr dirty="0" sz="3600" spc="-5" b="1">
                <a:solidFill>
                  <a:srgbClr val="0000CC"/>
                </a:solidFill>
                <a:latin typeface="Times New Roman"/>
                <a:cs typeface="Times New Roman"/>
              </a:rPr>
              <a:t>ет</a:t>
            </a:r>
            <a:r>
              <a:rPr dirty="0" sz="3600" spc="-75" b="1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3333CC"/>
                </a:solidFill>
                <a:latin typeface="Times New Roman"/>
                <a:cs typeface="Times New Roman"/>
              </a:rPr>
              <a:t>ве</a:t>
            </a:r>
            <a:r>
              <a:rPr dirty="0" sz="3600" spc="-5" b="1">
                <a:solidFill>
                  <a:srgbClr val="CC3300"/>
                </a:solidFill>
                <a:latin typeface="Times New Roman"/>
                <a:cs typeface="Times New Roman"/>
              </a:rPr>
              <a:t>зе  </a:t>
            </a:r>
            <a:r>
              <a:rPr dirty="0" sz="3600" b="1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3600" b="1">
                <a:solidFill>
                  <a:srgbClr val="660066"/>
                </a:solidFill>
                <a:latin typeface="Times New Roman"/>
                <a:cs typeface="Times New Roman"/>
              </a:rPr>
              <a:t>с</a:t>
            </a:r>
            <a:r>
              <a:rPr dirty="0" sz="3600" b="1">
                <a:solidFill>
                  <a:srgbClr val="A40020"/>
                </a:solidFill>
                <a:latin typeface="Times New Roman"/>
                <a:cs typeface="Times New Roman"/>
              </a:rPr>
              <a:t>пу</a:t>
            </a:r>
            <a:r>
              <a:rPr dirty="0" sz="3600" b="1">
                <a:solidFill>
                  <a:srgbClr val="FF6600"/>
                </a:solidFill>
                <a:latin typeface="Times New Roman"/>
                <a:cs typeface="Times New Roman"/>
              </a:rPr>
              <a:t>на</a:t>
            </a:r>
            <a:r>
              <a:rPr dirty="0" sz="3600" spc="-35" b="1">
                <a:solidFill>
                  <a:srgbClr val="FF6600"/>
                </a:solidFill>
                <a:latin typeface="Times New Roman"/>
                <a:cs typeface="Times New Roman"/>
              </a:rPr>
              <a:t> 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</a:t>
            </a:r>
            <a:endParaRPr sz="3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3600" b="1">
                <a:solidFill>
                  <a:srgbClr val="CC0000"/>
                </a:solidFill>
                <a:latin typeface="Times New Roman"/>
                <a:cs typeface="Times New Roman"/>
              </a:rPr>
              <a:t>зу</a:t>
            </a:r>
            <a:r>
              <a:rPr dirty="0" sz="3600" b="1">
                <a:solidFill>
                  <a:srgbClr val="6600CC"/>
                </a:solidFill>
                <a:latin typeface="Times New Roman"/>
                <a:cs typeface="Times New Roman"/>
              </a:rPr>
              <a:t>бн</a:t>
            </a:r>
            <a:r>
              <a:rPr dirty="0" sz="3600" b="1">
                <a:solidFill>
                  <a:srgbClr val="993300"/>
                </a:solidFill>
                <a:latin typeface="Times New Roman"/>
                <a:cs typeface="Times New Roman"/>
              </a:rPr>
              <a:t>их</a:t>
            </a:r>
            <a:r>
              <a:rPr dirty="0" sz="3600" spc="-60" b="1">
                <a:solidFill>
                  <a:srgbClr val="993300"/>
                </a:solidFill>
                <a:latin typeface="Times New Roman"/>
                <a:cs typeface="Times New Roman"/>
              </a:rPr>
              <a:t> </a:t>
            </a:r>
            <a:r>
              <a:rPr dirty="0" sz="3600" spc="-5" b="1">
                <a:solidFill>
                  <a:srgbClr val="663300"/>
                </a:solidFill>
                <a:latin typeface="Times New Roman"/>
                <a:cs typeface="Times New Roman"/>
              </a:rPr>
              <a:t>тк</a:t>
            </a:r>
            <a:r>
              <a:rPr dirty="0" sz="3600" spc="-5" b="1">
                <a:solidFill>
                  <a:srgbClr val="FF0000"/>
                </a:solidFill>
                <a:latin typeface="Times New Roman"/>
                <a:cs typeface="Times New Roman"/>
              </a:rPr>
              <a:t>ив</a:t>
            </a:r>
            <a:r>
              <a:rPr dirty="0" sz="3600" spc="-5" b="1">
                <a:solidFill>
                  <a:srgbClr val="3333FF"/>
                </a:solidFill>
                <a:latin typeface="Times New Roman"/>
                <a:cs typeface="Times New Roman"/>
              </a:rPr>
              <a:t>а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91059" y="5994771"/>
            <a:ext cx="152400" cy="337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20"/>
              </a:lnSpc>
            </a:pP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22352"/>
            <a:ext cx="5480050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Контракција при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полимеризацији</a:t>
            </a:r>
            <a:endParaRPr sz="2400">
              <a:latin typeface="Times New Roman"/>
              <a:cs typeface="Times New Roman"/>
            </a:endParaRPr>
          </a:p>
          <a:p>
            <a:pPr marL="355600" marR="2286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композита 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последица приближавања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молекула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током конверзије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мономера  у мрежу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њен степен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утиче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врста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количина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органског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матрикса као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међусобни</a:t>
            </a:r>
            <a:r>
              <a:rPr dirty="0" sz="2400" spc="-2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однос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смоле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2400" spc="-1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пуниоца</a:t>
            </a:r>
            <a:endParaRPr sz="2400">
              <a:latin typeface="Times New Roman"/>
              <a:cs typeface="Times New Roman"/>
            </a:endParaRPr>
          </a:p>
          <a:p>
            <a:pPr algn="just" marL="355600" marR="113347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Смањење волумена</a:t>
            </a:r>
            <a:r>
              <a:rPr dirty="0" sz="2400" spc="-1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изазваног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контракцијом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током  полимеризације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развија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напон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истезања на атхезивном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споју испуна 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зида кавитета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уколико су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високе  вредности напона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композита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надмаше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јачину атхезивне</a:t>
            </a:r>
            <a:r>
              <a:rPr dirty="0" sz="24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везе</a:t>
            </a:r>
            <a:endParaRPr sz="2400">
              <a:latin typeface="Times New Roman"/>
              <a:cs typeface="Times New Roman"/>
            </a:endParaRPr>
          </a:p>
          <a:p>
            <a:pPr algn="just" marL="355600" marR="159385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композитног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система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зида кавитета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доћи ће до пуцања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везе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формирања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микропукотине већ при постављањ  композита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502909" y="4407280"/>
            <a:ext cx="3641089" cy="24507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48982" y="946226"/>
            <a:ext cx="2163445" cy="19773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065" marR="5080" indent="127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FF0000"/>
                </a:solidFill>
                <a:latin typeface="Times New Roman"/>
                <a:cs typeface="Times New Roman"/>
              </a:rPr>
              <a:t>Кв</a:t>
            </a:r>
            <a:r>
              <a:rPr dirty="0" sz="3200" b="1">
                <a:solidFill>
                  <a:srgbClr val="0000FF"/>
                </a:solidFill>
                <a:latin typeface="Times New Roman"/>
                <a:cs typeface="Times New Roman"/>
              </a:rPr>
              <a:t>ал</a:t>
            </a:r>
            <a:r>
              <a:rPr dirty="0" sz="3200" b="1">
                <a:solidFill>
                  <a:srgbClr val="FF3300"/>
                </a:solidFill>
                <a:latin typeface="Times New Roman"/>
                <a:cs typeface="Times New Roman"/>
              </a:rPr>
              <a:t>ит</a:t>
            </a:r>
            <a:r>
              <a:rPr dirty="0" sz="3200" b="1">
                <a:solidFill>
                  <a:srgbClr val="0000CC"/>
                </a:solidFill>
                <a:latin typeface="Times New Roman"/>
                <a:cs typeface="Times New Roman"/>
              </a:rPr>
              <a:t>ет  </a:t>
            </a:r>
            <a:r>
              <a:rPr dirty="0" sz="3200" b="1">
                <a:solidFill>
                  <a:srgbClr val="3333CC"/>
                </a:solidFill>
                <a:latin typeface="Times New Roman"/>
                <a:cs typeface="Times New Roman"/>
              </a:rPr>
              <a:t>ве</a:t>
            </a:r>
            <a:r>
              <a:rPr dirty="0" sz="3200" b="1">
                <a:solidFill>
                  <a:srgbClr val="CC3300"/>
                </a:solidFill>
                <a:latin typeface="Times New Roman"/>
                <a:cs typeface="Times New Roman"/>
              </a:rPr>
              <a:t>зе</a:t>
            </a:r>
            <a:r>
              <a:rPr dirty="0" sz="3200" spc="-90" b="1">
                <a:solidFill>
                  <a:srgbClr val="CC3300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3200" b="1">
                <a:solidFill>
                  <a:srgbClr val="660066"/>
                </a:solidFill>
                <a:latin typeface="Times New Roman"/>
                <a:cs typeface="Times New Roman"/>
              </a:rPr>
              <a:t>с</a:t>
            </a:r>
            <a:r>
              <a:rPr dirty="0" sz="3200" b="1">
                <a:solidFill>
                  <a:srgbClr val="A40020"/>
                </a:solidFill>
                <a:latin typeface="Times New Roman"/>
                <a:cs typeface="Times New Roman"/>
              </a:rPr>
              <a:t>пу</a:t>
            </a:r>
            <a:r>
              <a:rPr dirty="0" sz="3200" b="1">
                <a:solidFill>
                  <a:srgbClr val="FF6600"/>
                </a:solidFill>
                <a:latin typeface="Times New Roman"/>
                <a:cs typeface="Times New Roman"/>
              </a:rPr>
              <a:t>на  </a:t>
            </a:r>
            <a:r>
              <a:rPr dirty="0" sz="3200" b="1">
                <a:solidFill>
                  <a:srgbClr val="993300"/>
                </a:solidFill>
                <a:latin typeface="Times New Roman"/>
                <a:cs typeface="Times New Roman"/>
              </a:rPr>
              <a:t>и </a:t>
            </a:r>
            <a:r>
              <a:rPr dirty="0" sz="3200" b="1">
                <a:solidFill>
                  <a:srgbClr val="CC0000"/>
                </a:solidFill>
                <a:latin typeface="Times New Roman"/>
                <a:cs typeface="Times New Roman"/>
              </a:rPr>
              <a:t>зу</a:t>
            </a:r>
            <a:r>
              <a:rPr dirty="0" sz="3200" b="1">
                <a:solidFill>
                  <a:srgbClr val="6600CC"/>
                </a:solidFill>
                <a:latin typeface="Times New Roman"/>
                <a:cs typeface="Times New Roman"/>
              </a:rPr>
              <a:t>бн</a:t>
            </a:r>
            <a:r>
              <a:rPr dirty="0" sz="3200" b="1">
                <a:solidFill>
                  <a:srgbClr val="993300"/>
                </a:solidFill>
                <a:latin typeface="Times New Roman"/>
                <a:cs typeface="Times New Roman"/>
              </a:rPr>
              <a:t>их  </a:t>
            </a:r>
            <a:r>
              <a:rPr dirty="0" sz="3200" b="1">
                <a:solidFill>
                  <a:srgbClr val="663300"/>
                </a:solidFill>
                <a:latin typeface="Times New Roman"/>
                <a:cs typeface="Times New Roman"/>
              </a:rPr>
              <a:t>тк</a:t>
            </a:r>
            <a:r>
              <a:rPr dirty="0" sz="3200" b="1">
                <a:solidFill>
                  <a:srgbClr val="FF0000"/>
                </a:solidFill>
                <a:latin typeface="Times New Roman"/>
                <a:cs typeface="Times New Roman"/>
              </a:rPr>
              <a:t>ив</a:t>
            </a:r>
            <a:r>
              <a:rPr dirty="0" sz="3200" b="1">
                <a:solidFill>
                  <a:srgbClr val="3333FF"/>
                </a:solidFill>
                <a:latin typeface="Times New Roman"/>
                <a:cs typeface="Times New Roman"/>
              </a:rPr>
              <a:t>а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6099175" cy="69030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40144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Још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није појавио композит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без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полимеризационе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контракције</a:t>
            </a:r>
            <a:endParaRPr sz="2400">
              <a:latin typeface="Times New Roman"/>
              <a:cs typeface="Times New Roman"/>
            </a:endParaRPr>
          </a:p>
          <a:p>
            <a:pPr marL="355600" marR="24701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Смањење степена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контракције постиже</a:t>
            </a:r>
            <a:r>
              <a:rPr dirty="0" sz="24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слојевитом техником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постављања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композитна</a:t>
            </a:r>
            <a:endParaRPr sz="2400">
              <a:latin typeface="Times New Roman"/>
              <a:cs typeface="Times New Roman"/>
            </a:endParaRPr>
          </a:p>
          <a:p>
            <a:pPr marL="355600" marR="10350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Изменом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протокола полимеризације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(soft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–  start,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pulse</a:t>
            </a:r>
            <a:r>
              <a:rPr dirty="0" sz="2400" spc="-1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curing)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самом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почетку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светлосне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полимеризације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композита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напон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развија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полимеризација 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највиши, тако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да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почетни 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интензитет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светлости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треба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да је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што</a:t>
            </a:r>
            <a:r>
              <a:rPr dirty="0" sz="2400" spc="-2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мањи</a:t>
            </a:r>
            <a:endParaRPr sz="2400">
              <a:latin typeface="Times New Roman"/>
              <a:cs typeface="Times New Roman"/>
            </a:endParaRPr>
          </a:p>
          <a:p>
            <a:pPr algn="just" marL="355600" marR="17272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После кратког иницијлног просветљавања  потребно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направити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паузу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(dark</a:t>
            </a:r>
            <a:r>
              <a:rPr dirty="0" sz="2400" spc="-1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interval)  да би дошло до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релаксације</a:t>
            </a:r>
            <a:endParaRPr sz="2400">
              <a:latin typeface="Times New Roman"/>
              <a:cs typeface="Times New Roman"/>
            </a:endParaRPr>
          </a:p>
          <a:p>
            <a:pPr algn="just" marL="355600" marR="1245235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полимеризационог напона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затим  наставити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вишим интензитетом  просветљавања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86500" y="3929126"/>
            <a:ext cx="2857499" cy="29288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title>9. Квалитет везе испуна и зубних ткива</dc:title>
  <dcterms:created xsi:type="dcterms:W3CDTF">2019-02-11T11:29:38Z</dcterms:created>
  <dcterms:modified xsi:type="dcterms:W3CDTF">2019-02-11T11:29:38Z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2013-11-12T00:00:00Z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2019-02-11T00:00:00Z</vt:filetime>
  </property>
</Properties>
</file>